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ECFE-E2F3-984B-920E-FD0C6ADF3E62}" type="datetimeFigureOut">
              <a:rPr lang="en-US" smtClean="0"/>
              <a:pPr/>
              <a:t>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3DB6-2AC0-284F-A882-E0C0F2BE2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study Software Engineering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Down-to-earth examples of S/W Failures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5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Windows BSOD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Amazon.com</a:t>
            </a:r>
            <a:r>
              <a:rPr lang="en-US" dirty="0" smtClean="0"/>
              <a:t> outage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89547"/>
            <a:ext cx="4075964" cy="3058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2089547"/>
            <a:ext cx="4054078" cy="3125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531" y="5464969"/>
            <a:ext cx="7554516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 you think of examples from your own experiences 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Failures Vs. Bridge Failures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Bridge Failures</a:t>
            </a:r>
          </a:p>
          <a:p>
            <a:pPr lvl="1"/>
            <a:r>
              <a:rPr lang="en-US" dirty="0" smtClean="0"/>
              <a:t>Failure to adhere to the laws of physics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0877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failures</a:t>
            </a:r>
          </a:p>
          <a:p>
            <a:pPr lvl="1"/>
            <a:r>
              <a:rPr lang="en-US" dirty="0" smtClean="0"/>
              <a:t>Failure to adhere to sound design principles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571750"/>
            <a:ext cx="3571875" cy="2384227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571750"/>
            <a:ext cx="3536156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75109" y="5089922"/>
            <a:ext cx="3482578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Tacoma narrows, 1940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to reduce the cognitive complexity of software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99271"/>
            <a:ext cx="4041648" cy="97750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Abstraction</a:t>
            </a:r>
            <a:r>
              <a:rPr lang="en-US" dirty="0" smtClean="0"/>
              <a:t>: Information hiding for divide &amp; conquer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32376" y="1599271"/>
            <a:ext cx="4041648" cy="11948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Specifications: </a:t>
            </a:r>
            <a:r>
              <a:rPr lang="en-US" dirty="0" smtClean="0"/>
              <a:t>Write it down precisely &amp; test 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2571750"/>
            <a:ext cx="3800879" cy="2719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334" y="2571750"/>
            <a:ext cx="4114883" cy="337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165350"/>
            <a:ext cx="80518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Software is everywhere – bugs in software can have serious consequences</a:t>
            </a:r>
          </a:p>
          <a:p>
            <a:endParaRPr lang="en-US" dirty="0" smtClean="0"/>
          </a:p>
          <a:p>
            <a:r>
              <a:rPr lang="en-US" b="1" dirty="0" smtClean="0"/>
              <a:t>Software development (on large scale) is hard</a:t>
            </a:r>
          </a:p>
          <a:p>
            <a:pPr lvl="1"/>
            <a:r>
              <a:rPr lang="en-US" dirty="0" smtClean="0"/>
              <a:t>Too many details lead to errors – hard to reason about</a:t>
            </a:r>
          </a:p>
          <a:p>
            <a:pPr lvl="1"/>
            <a:r>
              <a:rPr lang="en-US" dirty="0" smtClean="0"/>
              <a:t>Important to reduce the cognitive complexity of software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Abstraction: </a:t>
            </a:r>
            <a:r>
              <a:rPr lang="en-US" dirty="0" smtClean="0"/>
              <a:t>Art of hiding unimportant details and generalizing across multiple entities</a:t>
            </a:r>
          </a:p>
          <a:p>
            <a:pPr lvl="1"/>
            <a:r>
              <a:rPr lang="en-US" dirty="0" smtClean="0"/>
              <a:t>Key technique to enable modular development</a:t>
            </a:r>
          </a:p>
          <a:p>
            <a:pPr lvl="1"/>
            <a:r>
              <a:rPr lang="en-US" dirty="0" smtClean="0"/>
              <a:t>Write down precise specifications wherever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Fred Brooks, “The mythical man month”, Addison Wesley, 2</a:t>
            </a:r>
            <a:r>
              <a:rPr lang="en-US" baseline="30000" dirty="0" smtClean="0"/>
              <a:t>nd</a:t>
            </a:r>
            <a:r>
              <a:rPr lang="en-US" dirty="0" smtClean="0"/>
              <a:t> edition, 1995.</a:t>
            </a:r>
          </a:p>
          <a:p>
            <a:endParaRPr lang="en-US" dirty="0" smtClean="0"/>
          </a:p>
          <a:p>
            <a:r>
              <a:rPr lang="en-US" dirty="0" smtClean="0"/>
              <a:t>Henry </a:t>
            </a:r>
            <a:r>
              <a:rPr lang="en-US" dirty="0" err="1" smtClean="0"/>
              <a:t>Petroski</a:t>
            </a:r>
            <a:r>
              <a:rPr lang="en-US" dirty="0" smtClean="0"/>
              <a:t>, “To engineer is human: The role of failure in successful design”, 1</a:t>
            </a:r>
            <a:r>
              <a:rPr lang="en-US" baseline="30000" dirty="0" smtClean="0"/>
              <a:t>st</a:t>
            </a:r>
            <a:r>
              <a:rPr lang="en-US" dirty="0" smtClean="0"/>
              <a:t> edition, 1992.</a:t>
            </a:r>
          </a:p>
          <a:p>
            <a:endParaRPr lang="en-US" dirty="0" smtClean="0"/>
          </a:p>
          <a:p>
            <a:r>
              <a:rPr lang="en-US" dirty="0" smtClean="0"/>
              <a:t>Nancy </a:t>
            </a:r>
            <a:r>
              <a:rPr lang="en-US" dirty="0" err="1" smtClean="0"/>
              <a:t>Leveson</a:t>
            </a:r>
            <a:r>
              <a:rPr lang="en-US" dirty="0" smtClean="0"/>
              <a:t>, “</a:t>
            </a:r>
            <a:r>
              <a:rPr lang="en-US" dirty="0" err="1" smtClean="0"/>
              <a:t>Safeware</a:t>
            </a:r>
            <a:r>
              <a:rPr lang="en-US" dirty="0" smtClean="0"/>
              <a:t>, System Safety and Computers”, Addison-Wesley, 2001.</a:t>
            </a:r>
          </a:p>
          <a:p>
            <a:pPr lvl="1"/>
            <a:r>
              <a:rPr lang="en-US" dirty="0" smtClean="0"/>
              <a:t>Software accidents and their provenance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Engineering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61222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Engineering (Webster)</a:t>
            </a:r>
          </a:p>
          <a:p>
            <a:pPr lvl="1"/>
            <a:r>
              <a:rPr lang="en-US" sz="2500" dirty="0"/>
              <a:t> The application of </a:t>
            </a:r>
            <a:r>
              <a:rPr lang="en-US" sz="2500" b="1" dirty="0"/>
              <a:t>scientific</a:t>
            </a:r>
            <a:r>
              <a:rPr lang="en-US" sz="2500" dirty="0"/>
              <a:t> and </a:t>
            </a:r>
            <a:r>
              <a:rPr lang="en-US" sz="2500" b="1" dirty="0"/>
              <a:t>mathematical </a:t>
            </a:r>
            <a:r>
              <a:rPr lang="en-US" sz="2500" dirty="0"/>
              <a:t>principles to </a:t>
            </a:r>
            <a:r>
              <a:rPr lang="en-US" sz="2500" b="1" dirty="0"/>
              <a:t>practical ends</a:t>
            </a:r>
            <a:r>
              <a:rPr lang="en-US" sz="2500" dirty="0"/>
              <a:t> such as the design, manufacture, and operation of </a:t>
            </a:r>
            <a:r>
              <a:rPr lang="en-US" sz="2500" b="1" dirty="0"/>
              <a:t>efficient and economical</a:t>
            </a:r>
            <a:r>
              <a:rPr lang="en-US" sz="2500" dirty="0"/>
              <a:t> structures, machines, processes, and systems.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84" y="1500188"/>
            <a:ext cx="2312789" cy="1732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97" y="3964781"/>
            <a:ext cx="2393156" cy="167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914400"/>
          </a:xfrm>
        </p:spPr>
        <p:txBody>
          <a:bodyPr/>
          <a:lstStyle/>
          <a:p>
            <a:r>
              <a:rPr lang="en-US" dirty="0" smtClean="0"/>
              <a:t>Is Software Engineering ?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marL="342882" indent="-342882" defTabSz="91435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dirty="0"/>
              <a:t> “Engineering is </a:t>
            </a:r>
            <a:r>
              <a:rPr lang="en-US" sz="3600" b="1" dirty="0"/>
              <a:t>design under constraint</a:t>
            </a:r>
            <a:r>
              <a:rPr lang="en-US" sz="3600" dirty="0"/>
              <a:t>… Engineering is synthetic - it strives to create what can be, but it is </a:t>
            </a:r>
            <a:r>
              <a:rPr lang="en-US" sz="3600" b="1" dirty="0"/>
              <a:t>constrained by nature</a:t>
            </a:r>
            <a:r>
              <a:rPr lang="en-US" sz="3600" dirty="0"/>
              <a:t>, </a:t>
            </a:r>
            <a:r>
              <a:rPr lang="en-US" sz="3600" b="1" dirty="0"/>
              <a:t>by cost</a:t>
            </a:r>
            <a:r>
              <a:rPr lang="en-US" sz="3600" dirty="0"/>
              <a:t>, </a:t>
            </a:r>
            <a:r>
              <a:rPr lang="en-US" sz="3600" b="1" dirty="0"/>
              <a:t>by concerns of safety</a:t>
            </a:r>
            <a:r>
              <a:rPr lang="en-US" sz="3600" dirty="0"/>
              <a:t>, </a:t>
            </a:r>
            <a:r>
              <a:rPr lang="en-US" sz="3600" b="1" dirty="0"/>
              <a:t>reliability</a:t>
            </a:r>
            <a:r>
              <a:rPr lang="en-US" sz="3600" dirty="0"/>
              <a:t>, </a:t>
            </a:r>
            <a:r>
              <a:rPr lang="en-US" sz="3600" b="1" dirty="0"/>
              <a:t>environmental impact</a:t>
            </a:r>
            <a:r>
              <a:rPr lang="en-US" sz="3600" dirty="0"/>
              <a:t>, </a:t>
            </a:r>
            <a:r>
              <a:rPr lang="en-US" sz="3600" b="1" dirty="0"/>
              <a:t>manufacturability</a:t>
            </a:r>
            <a:r>
              <a:rPr lang="en-US" sz="3600" dirty="0"/>
              <a:t>, </a:t>
            </a:r>
            <a:r>
              <a:rPr lang="en-US" sz="3600" b="1" dirty="0"/>
              <a:t>maintainability</a:t>
            </a:r>
            <a:r>
              <a:rPr lang="en-US" sz="3600" dirty="0"/>
              <a:t> and many other such '</a:t>
            </a:r>
            <a:r>
              <a:rPr lang="en-US" sz="3600" dirty="0" err="1"/>
              <a:t>ilities</a:t>
            </a:r>
            <a:r>
              <a:rPr lang="en-US" sz="3600" dirty="0"/>
              <a:t>.' ...” </a:t>
            </a:r>
          </a:p>
          <a:p>
            <a:pPr marL="342882" indent="-342882" defTabSz="91435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dirty="0"/>
              <a:t>				</a:t>
            </a:r>
          </a:p>
          <a:p>
            <a:pPr marL="342882" indent="-342882" algn="r" defTabSz="91435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dirty="0"/>
              <a:t>William </a:t>
            </a:r>
            <a:r>
              <a:rPr lang="en-US" sz="3200" dirty="0" err="1"/>
              <a:t>Wulf</a:t>
            </a:r>
            <a:r>
              <a:rPr lang="en-US" sz="3200" dirty="0"/>
              <a:t> and George Fisher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Moore’s Law – Compute Power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3" y="1080492"/>
            <a:ext cx="6706195" cy="469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Constraints of Software Engineers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1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Not like those for “real” engineers:</a:t>
            </a:r>
          </a:p>
          <a:p>
            <a:pPr lvl="1">
              <a:buNone/>
            </a:pPr>
            <a:r>
              <a:rPr lang="en-US" dirty="0" smtClean="0"/>
              <a:t>Weight</a:t>
            </a:r>
            <a:r>
              <a:rPr lang="en-US" dirty="0"/>
              <a:t>, physics, etc.</a:t>
            </a:r>
          </a:p>
          <a:p>
            <a:pPr>
              <a:buNone/>
            </a:pPr>
            <a:r>
              <a:rPr lang="en-US" b="1" dirty="0" smtClean="0"/>
              <a:t>Complexity</a:t>
            </a:r>
            <a:r>
              <a:rPr lang="en-US" dirty="0" smtClean="0"/>
              <a:t> </a:t>
            </a:r>
            <a:r>
              <a:rPr lang="en-US" dirty="0"/>
              <a:t>of what we can understand</a:t>
            </a:r>
          </a:p>
          <a:p>
            <a:pPr>
              <a:buNone/>
            </a:pPr>
            <a:r>
              <a:rPr lang="en-US" dirty="0" smtClean="0"/>
              <a:t>	Most </a:t>
            </a:r>
            <a:r>
              <a:rPr lang="en-US" dirty="0"/>
              <a:t>important </a:t>
            </a:r>
            <a:r>
              <a:rPr lang="en-US" dirty="0" smtClean="0"/>
              <a:t>constraints:</a:t>
            </a:r>
          </a:p>
          <a:p>
            <a:pPr lvl="1">
              <a:buNone/>
            </a:pPr>
            <a:r>
              <a:rPr lang="en-US" dirty="0" smtClean="0"/>
              <a:t>		Limits of </a:t>
            </a:r>
            <a:r>
              <a:rPr lang="en-US" b="1" dirty="0" smtClean="0"/>
              <a:t>human memory</a:t>
            </a:r>
          </a:p>
          <a:p>
            <a:pPr lvl="1">
              <a:buNone/>
            </a:pPr>
            <a:r>
              <a:rPr lang="en-US" b="1" dirty="0" smtClean="0"/>
              <a:t>		Cost</a:t>
            </a:r>
            <a:r>
              <a:rPr lang="en-US" dirty="0" smtClean="0"/>
              <a:t> </a:t>
            </a:r>
            <a:r>
              <a:rPr lang="en-US" dirty="0"/>
              <a:t>of human </a:t>
            </a:r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5750" y="4822031"/>
            <a:ext cx="8333874" cy="954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r>
              <a:rPr lang="en-US" sz="2800" dirty="0"/>
              <a:t>This class is about </a:t>
            </a:r>
            <a:r>
              <a:rPr lang="en-US" sz="2800" b="1" dirty="0"/>
              <a:t>managing complexity</a:t>
            </a:r>
            <a:r>
              <a:rPr lang="en-US" sz="2800" dirty="0"/>
              <a:t> to efficiently produce reliable, complex software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software difficult to get right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196953" y="1219199"/>
            <a:ext cx="4489847" cy="504944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Human </a:t>
            </a:r>
            <a:r>
              <a:rPr lang="en-US" b="1" dirty="0" smtClean="0"/>
              <a:t>beings are not accustomed to being perfect, and few areas of human activity demand it. Adjusting to the requirement for perfection is, I think, the most difficult part of learning to program. </a:t>
            </a:r>
            <a:r>
              <a:rPr lang="en-US" i="1" dirty="0" smtClean="0"/>
              <a:t>-Frederick P. Brooks, "The Mythical Man-Month: Essays on Software Engineering, Anniversary Edition (2nd Edition)”, 1965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46609"/>
            <a:ext cx="35718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Complexity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0" y="1339453"/>
            <a:ext cx="6550223" cy="3460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4469" y="4875609"/>
            <a:ext cx="7018734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Growth in size of Linux Kernel between 1991 and 2003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S/W Failure Example 1: Therac-25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43375" y="1219200"/>
            <a:ext cx="4543425" cy="33349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Radiation machine produced by Atomic Energy of Canada</a:t>
            </a:r>
          </a:p>
          <a:p>
            <a:r>
              <a:rPr lang="en-US" dirty="0" smtClean="0"/>
              <a:t>In 1986, delivered massive overdoses of radiation injuring 100 patients and killing 3</a:t>
            </a:r>
          </a:p>
          <a:p>
            <a:r>
              <a:rPr lang="en-US" dirty="0" smtClean="0"/>
              <a:t>Caused by a Software error (race condition) that led to the wrong beam being engaged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0" y="1500188"/>
            <a:ext cx="3525088" cy="2625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641" y="4714875"/>
            <a:ext cx="7715250" cy="168074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Main reasons for the failure:</a:t>
            </a:r>
          </a:p>
          <a:p>
            <a:pPr marL="522368" indent="-522368"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Inadequate testing – one person tested the whole system</a:t>
            </a:r>
          </a:p>
          <a:p>
            <a:pPr marL="522368" indent="-522368"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Program did not check its internal values for consistency – user-error in data entry went unnoticed by the machine</a:t>
            </a:r>
          </a:p>
          <a:p>
            <a:pPr marL="522368" indent="-522368"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Did not anticipate errors and degrade gracefully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S/W Failure Example 2: </a:t>
            </a:r>
            <a:r>
              <a:rPr lang="en-US" dirty="0" err="1" smtClean="0"/>
              <a:t>Ariane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6484" y="2732485"/>
            <a:ext cx="8240316" cy="35897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Ariane</a:t>
            </a:r>
            <a:r>
              <a:rPr lang="en-US" dirty="0" smtClean="0"/>
              <a:t> 5 rocket took off but within seconds veered dangerously from its flight path and self-destructed</a:t>
            </a:r>
          </a:p>
          <a:p>
            <a:pPr lvl="1"/>
            <a:r>
              <a:rPr lang="en-US" dirty="0" err="1" smtClean="0"/>
              <a:t>Ariane</a:t>
            </a:r>
            <a:r>
              <a:rPr lang="en-US" dirty="0" smtClean="0"/>
              <a:t> 5 code was ported from </a:t>
            </a:r>
            <a:r>
              <a:rPr lang="en-US" dirty="0" err="1" smtClean="0"/>
              <a:t>Ariane</a:t>
            </a:r>
            <a:r>
              <a:rPr lang="en-US" dirty="0" smtClean="0"/>
              <a:t> 4 code which had a much smaller range of orbital values.</a:t>
            </a:r>
          </a:p>
          <a:p>
            <a:pPr lvl="1"/>
            <a:r>
              <a:rPr lang="en-US" dirty="0" err="1" smtClean="0"/>
              <a:t>Ariane</a:t>
            </a:r>
            <a:r>
              <a:rPr lang="en-US" dirty="0" smtClean="0"/>
              <a:t> 5 needed a wider range of values, which led to the overflow of some of the internal variables.</a:t>
            </a:r>
          </a:p>
          <a:p>
            <a:pPr lvl="1"/>
            <a:r>
              <a:rPr lang="en-US" dirty="0" smtClean="0"/>
              <a:t>This caused a software exception. Unfortunately, exception handling was disabled, and hence the entire system crashed.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285875"/>
            <a:ext cx="3277195" cy="132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662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Motivation</vt:lpstr>
      <vt:lpstr>What is Engineering ?</vt:lpstr>
      <vt:lpstr>Is Software Engineering ?</vt:lpstr>
      <vt:lpstr>Moore’s Law – Compute Power</vt:lpstr>
      <vt:lpstr>Constraints of Software Engineers</vt:lpstr>
      <vt:lpstr>Why is software difficult to get right ?</vt:lpstr>
      <vt:lpstr>Software Complexity</vt:lpstr>
      <vt:lpstr>S/W Failure Example 1: Therac-25</vt:lpstr>
      <vt:lpstr>S/W Failure Example 2: Ariane 5</vt:lpstr>
      <vt:lpstr>Down-to-earth examples of S/W Failures</vt:lpstr>
      <vt:lpstr>Software Failures Vs. Bridge Failures</vt:lpstr>
      <vt:lpstr>Techniques to reduce the cognitive complexity of software development</vt:lpstr>
      <vt:lpstr>Specifications …</vt:lpstr>
      <vt:lpstr>Summary</vt:lpstr>
      <vt:lpstr>Further Reading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Karthik Pattabiraman</dc:creator>
  <cp:lastModifiedBy>Karthik Pattabiraman</cp:lastModifiedBy>
  <cp:revision>6</cp:revision>
  <dcterms:created xsi:type="dcterms:W3CDTF">2012-01-04T18:56:25Z</dcterms:created>
  <dcterms:modified xsi:type="dcterms:W3CDTF">2012-01-04T20:02:07Z</dcterms:modified>
</cp:coreProperties>
</file>